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70" r:id="rId4"/>
    <p:sldId id="269" r:id="rId5"/>
    <p:sldId id="266" r:id="rId6"/>
    <p:sldId id="258" r:id="rId7"/>
    <p:sldId id="267" r:id="rId8"/>
    <p:sldId id="272" r:id="rId9"/>
    <p:sldId id="259" r:id="rId10"/>
    <p:sldId id="260" r:id="rId11"/>
    <p:sldId id="261" r:id="rId12"/>
    <p:sldId id="262" r:id="rId13"/>
    <p:sldId id="273" r:id="rId14"/>
    <p:sldId id="263" r:id="rId15"/>
    <p:sldId id="264" r:id="rId16"/>
    <p:sldId id="26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768" userDrawn="1">
          <p15:clr>
            <a:srgbClr val="A4A3A4"/>
          </p15:clr>
        </p15:guide>
        <p15:guide id="4" pos="2003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7" pos="7680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orient="horz" pos="2160" userDrawn="1">
          <p15:clr>
            <a:srgbClr val="A4A3A4"/>
          </p15:clr>
        </p15:guide>
        <p15:guide id="12" orient="horz" userDrawn="1">
          <p15:clr>
            <a:srgbClr val="A4A3A4"/>
          </p15:clr>
        </p15:guide>
        <p15:guide id="13" orient="horz" pos="1684" userDrawn="1">
          <p15:clr>
            <a:srgbClr val="A4A3A4"/>
          </p15:clr>
        </p15:guide>
        <p15:guide id="14" pos="710" userDrawn="1">
          <p15:clr>
            <a:srgbClr val="A4A3A4"/>
          </p15:clr>
        </p15:guide>
        <p15:guide id="15" orient="horz" pos="278" userDrawn="1">
          <p15:clr>
            <a:srgbClr val="A4A3A4"/>
          </p15:clr>
        </p15:guide>
        <p15:guide id="1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6" autoAdjust="0"/>
  </p:normalViewPr>
  <p:slideViewPr>
    <p:cSldViewPr snapToGrid="0" showGuides="1">
      <p:cViewPr varScale="1">
        <p:scale>
          <a:sx n="92" d="100"/>
          <a:sy n="92" d="100"/>
        </p:scale>
        <p:origin x="180" y="342"/>
      </p:cViewPr>
      <p:guideLst>
        <p:guide pos="5768"/>
        <p:guide pos="2003"/>
        <p:guide orient="horz" pos="867"/>
        <p:guide pos="7680"/>
        <p:guide pos="3840"/>
        <p:guide/>
        <p:guide orient="horz" pos="4320"/>
        <p:guide orient="horz" pos="2160"/>
        <p:guide orient="horz"/>
        <p:guide orient="horz" pos="1684"/>
        <p:guide pos="710"/>
        <p:guide orient="horz" pos="278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6BF41-5B60-4D3D-BC38-D88F3F88ECA6}" type="datetimeFigureOut">
              <a:rPr lang="ru-RU" smtClean="0"/>
              <a:t>23.10.2013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B3CF3-89B2-46F1-B1CD-31BDB9427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16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B3CF3-89B2-46F1-B1CD-31BDB942735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25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oggin.intel.com/content/softsdv-a-pre-silicon-software-development-environment-for-the-ia-64-architectur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virginia.edu/kim/docs/wish11zsim.pdf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maps.linkedinlabs.com/share/Timur_Safin/8930627276965179752137485310291147533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hoto in the car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12" r="17176"/>
          <a:stretch/>
        </p:blipFill>
        <p:spPr>
          <a:xfrm>
            <a:off x="457198" y="0"/>
            <a:ext cx="3133166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pot"/>
          <p:cNvSpPr/>
          <p:nvPr/>
        </p:nvSpPr>
        <p:spPr>
          <a:xfrm>
            <a:off x="1751012" y="342897"/>
            <a:ext cx="5739790" cy="573979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62000"/>
                </a:schemeClr>
              </a:gs>
              <a:gs pos="38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668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itle Shadow"/>
          <p:cNvSpPr txBox="1"/>
          <p:nvPr/>
        </p:nvSpPr>
        <p:spPr>
          <a:xfrm>
            <a:off x="9816030" y="3212792"/>
            <a:ext cx="5709222" cy="830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spcBef>
                <a:spcPct val="0"/>
              </a:spcBef>
              <a:buNone/>
              <a:defRPr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Timur Safin</a:t>
            </a:r>
            <a:endParaRPr lang="ru-RU" sz="6000" dirty="0">
              <a:solidFill>
                <a:schemeClr val="bg1">
                  <a:alpha val="34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Timur</a:t>
            </a:r>
            <a:r>
              <a:rPr lang="en-US" dirty="0" err="1" smtClean="0"/>
              <a:t>SAfin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942608" y="4243814"/>
            <a:ext cx="4429496" cy="584775"/>
          </a:xfrm>
          <a:prstGeom prst="rect">
            <a:avLst/>
          </a:prstGeom>
          <a:gradFill>
            <a:gsLst>
              <a:gs pos="0">
                <a:schemeClr val="dk1">
                  <a:tint val="60000"/>
                  <a:lumMod val="110000"/>
                  <a:alpha val="70000"/>
                </a:schemeClr>
              </a:gs>
              <a:gs pos="100000">
                <a:schemeClr val="dk1">
                  <a:tint val="82000"/>
                  <a:alpha val="67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cap="small" spc="300" dirty="0" smtClean="0">
                <a:effectLst>
                  <a:innerShdw blurRad="63500" dist="50800" dir="13500000">
                    <a:schemeClr val="bg2">
                      <a:lumMod val="50000"/>
                      <a:alpha val="50000"/>
                    </a:schemeClr>
                  </a:innerShdw>
                </a:effectLst>
                <a:latin typeface="+mj-lt"/>
              </a:rPr>
              <a:t>Visual Résumé 2.0</a:t>
            </a:r>
            <a:endParaRPr lang="ru-RU" sz="3200" cap="small" spc="300" dirty="0">
              <a:effectLst>
                <a:innerShdw blurRad="63500" dist="50800" dir="13500000">
                  <a:schemeClr val="bg2">
                    <a:lumMod val="50000"/>
                    <a:alpha val="50000"/>
                  </a:schemeClr>
                </a:inn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137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0.56601 -0.0037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2289 -0.08125 C 0.27643 -0.09954 0.34804 -0.1088 0.42343 -0.1088 C 0.50872 -0.1088 0.57734 -0.09954 0.62487 -0.08125 L 0.85429 1.48148E-6 " pathEditMode="relative" rAng="0" ptsTypes="AAAAA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08" y="-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76181" y="1376364"/>
            <a:ext cx="5223160" cy="6568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spcBef>
                <a:spcPct val="0"/>
              </a:spcBef>
              <a:buNone/>
              <a:defRPr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 err="1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StatPro</a:t>
            </a:r>
            <a:endParaRPr lang="ru-RU" sz="4400" dirty="0">
              <a:solidFill>
                <a:schemeClr val="bg1">
                  <a:alpha val="34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241300" dist="381000" dir="5400000" sx="130000" sy="130000" algn="t" rotWithShape="0">
              <a:prstClr val="black">
                <a:alpha val="69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>
                <a:solidFill>
                  <a:schemeClr val="accent5"/>
                </a:solidFill>
              </a:rPr>
              <a:t>Stat</a:t>
            </a:r>
            <a:r>
              <a:rPr lang="en-US" sz="4400" dirty="0" err="1"/>
              <a:t>Pro</a:t>
            </a:r>
            <a:endParaRPr lang="ru-RU" sz="4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7775" y="3745805"/>
            <a:ext cx="2411413" cy="24114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27000" dist="101600" dir="12900000" kx="195000" ky="145000" algn="tl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20759999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Architected and developed </a:t>
            </a:r>
            <a:r>
              <a:rPr lang="en-US" sz="3200" dirty="0" smtClean="0">
                <a:solidFill>
                  <a:schemeClr val="accent3"/>
                </a:solidFill>
              </a:rPr>
              <a:t>multimedia</a:t>
            </a:r>
            <a:r>
              <a:rPr lang="en-US" sz="3200" dirty="0" smtClean="0"/>
              <a:t> courses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Have led </a:t>
            </a:r>
            <a:r>
              <a:rPr lang="en-US" sz="3200" dirty="0" smtClean="0">
                <a:solidFill>
                  <a:schemeClr val="accent3"/>
                </a:solidFill>
              </a:rPr>
              <a:t>web development</a:t>
            </a:r>
            <a:r>
              <a:rPr lang="en-US" sz="3200" dirty="0" smtClean="0"/>
              <a:t> for several sites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Sporadically done </a:t>
            </a:r>
            <a:r>
              <a:rPr lang="en-US" sz="3200" dirty="0" smtClean="0">
                <a:solidFill>
                  <a:schemeClr val="accent3"/>
                </a:solidFill>
              </a:rPr>
              <a:t>web design</a:t>
            </a:r>
            <a:r>
              <a:rPr lang="en-US" sz="3200" dirty="0" smtClean="0"/>
              <a:t>. But not many</a:t>
            </a:r>
            <a:endParaRPr lang="ru-RU" sz="3200" dirty="0"/>
          </a:p>
        </p:txBody>
      </p:sp>
      <p:sp>
        <p:nvSpPr>
          <p:cNvPr id="6" name="Year"/>
          <p:cNvSpPr txBox="1">
            <a:spLocks noChangeAspect="1"/>
          </p:cNvSpPr>
          <p:nvPr/>
        </p:nvSpPr>
        <p:spPr>
          <a:xfrm>
            <a:off x="13450" y="-10756"/>
            <a:ext cx="318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 smtClean="0">
                <a:ln w="0"/>
                <a:solidFill>
                  <a:schemeClr val="bg1">
                    <a:alpha val="20000"/>
                  </a:schemeClr>
                </a:solidFill>
                <a:latin typeface="Lucida Console" panose="020B0609040504020204" pitchFamily="49" charset="0"/>
                <a:ea typeface="Adobe Gothic Std B" panose="020B0800000000000000" pitchFamily="34" charset="-128"/>
                <a:cs typeface="Lucida Sans Unicode" panose="020B0602030504020204" pitchFamily="34" charset="0"/>
              </a:rPr>
              <a:t>1996</a:t>
            </a:r>
            <a:endParaRPr lang="ru-RU" sz="8800" b="1" spc="-300" dirty="0">
              <a:ln w="0"/>
              <a:solidFill>
                <a:schemeClr val="bg1">
                  <a:alpha val="20000"/>
                </a:schemeClr>
              </a:solidFill>
              <a:latin typeface="Lucida Console" panose="020B0609040504020204" pitchFamily="49" charset="0"/>
              <a:ea typeface="Adobe Gothic Std B" panose="020B0800000000000000" pitchFamily="34" charset="-128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000">
        <p14:pan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4114 -1.11111E-6 L -0.83216 -0.004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57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80" y="5407601"/>
            <a:ext cx="2996231" cy="885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mmunity work"/>
          <p:cNvSpPr>
            <a:spLocks noGrp="1"/>
          </p:cNvSpPr>
          <p:nvPr>
            <p:ph sz="half" idx="1"/>
          </p:nvPr>
        </p:nvSpPr>
        <p:spPr>
          <a:xfrm>
            <a:off x="1127125" y="2673350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At the time free from debugging crash-dumps I was moderating Russian </a:t>
            </a:r>
            <a:r>
              <a:rPr lang="en-US" sz="3200" dirty="0" err="1" smtClean="0">
                <a:solidFill>
                  <a:schemeClr val="accent3"/>
                </a:solidFill>
              </a:rPr>
              <a:t>cache_ru</a:t>
            </a:r>
            <a:r>
              <a:rPr lang="en-US" sz="3200" dirty="0" smtClean="0"/>
              <a:t> community,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Actively participated in the world </a:t>
            </a:r>
            <a:r>
              <a:rPr lang="en-US" sz="3200" dirty="0" err="1" smtClean="0">
                <a:solidFill>
                  <a:schemeClr val="accent3"/>
                </a:solidFill>
              </a:rPr>
              <a:t>intersystem.public.cache</a:t>
            </a:r>
            <a:r>
              <a:rPr lang="en-US" sz="3200" dirty="0" smtClean="0"/>
              <a:t> group,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And </a:t>
            </a:r>
            <a:r>
              <a:rPr lang="en-US" sz="3200" dirty="0" err="1" smtClean="0"/>
              <a:t>teached</a:t>
            </a:r>
            <a:r>
              <a:rPr lang="en-US" sz="3200" dirty="0" smtClean="0"/>
              <a:t> customers on </a:t>
            </a:r>
            <a:r>
              <a:rPr lang="en-US" sz="3200" dirty="0" smtClean="0">
                <a:solidFill>
                  <a:schemeClr val="accent3"/>
                </a:solidFill>
              </a:rPr>
              <a:t>conferences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accent3"/>
                </a:solidFill>
              </a:rPr>
              <a:t>schools</a:t>
            </a:r>
            <a:endParaRPr lang="ru-RU" sz="3200" dirty="0">
              <a:solidFill>
                <a:schemeClr val="accent3"/>
              </a:solidFill>
            </a:endParaRPr>
          </a:p>
        </p:txBody>
      </p:sp>
      <p:sp>
        <p:nvSpPr>
          <p:cNvPr id="7" name="Backline programmer"/>
          <p:cNvSpPr>
            <a:spLocks noGrp="1"/>
          </p:cNvSpPr>
          <p:nvPr>
            <p:ph sz="half" idx="1"/>
          </p:nvPr>
        </p:nvSpPr>
        <p:spPr>
          <a:xfrm>
            <a:off x="1141412" y="2673350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I was </a:t>
            </a:r>
            <a:r>
              <a:rPr lang="en-US" sz="3200" dirty="0" smtClean="0">
                <a:solidFill>
                  <a:schemeClr val="accent3"/>
                </a:solidFill>
              </a:rPr>
              <a:t>Backline Programmer</a:t>
            </a:r>
            <a:r>
              <a:rPr lang="en-US" sz="3200" dirty="0" smtClean="0"/>
              <a:t> and was working on fixing problems with kernel and utilities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From </a:t>
            </a:r>
            <a:r>
              <a:rPr lang="en-US" sz="3200" dirty="0" smtClean="0">
                <a:solidFill>
                  <a:schemeClr val="accent3"/>
                </a:solidFill>
              </a:rPr>
              <a:t>crash-dumps</a:t>
            </a:r>
            <a:r>
              <a:rPr lang="en-US" sz="3200" dirty="0" smtClean="0"/>
              <a:t>, to Windows </a:t>
            </a:r>
            <a:r>
              <a:rPr lang="en-US" sz="3200" dirty="0" smtClean="0">
                <a:solidFill>
                  <a:schemeClr val="accent3"/>
                </a:solidFill>
              </a:rPr>
              <a:t>NDIS</a:t>
            </a:r>
            <a:r>
              <a:rPr lang="en-US" sz="3200" dirty="0" smtClean="0"/>
              <a:t> packet-driver, or </a:t>
            </a:r>
            <a:r>
              <a:rPr lang="en-US" sz="3200" dirty="0" smtClean="0">
                <a:solidFill>
                  <a:schemeClr val="accent3"/>
                </a:solidFill>
              </a:rPr>
              <a:t>ActiveX</a:t>
            </a:r>
            <a:r>
              <a:rPr lang="en-US" sz="3200" dirty="0" smtClean="0"/>
              <a:t> controls changes</a:t>
            </a:r>
            <a:endParaRPr lang="ru-RU" sz="3200" dirty="0"/>
          </a:p>
        </p:txBody>
      </p:sp>
      <p:sp>
        <p:nvSpPr>
          <p:cNvPr id="8" name="Cache intro"/>
          <p:cNvSpPr>
            <a:spLocks noGrp="1"/>
          </p:cNvSpPr>
          <p:nvPr>
            <p:ph sz="half" idx="1"/>
          </p:nvPr>
        </p:nvSpPr>
        <p:spPr>
          <a:xfrm>
            <a:off x="1127125" y="2673350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err="1" smtClean="0"/>
              <a:t>Caché</a:t>
            </a:r>
            <a:r>
              <a:rPr lang="en-US" sz="3200" dirty="0" smtClean="0"/>
              <a:t> engine kernel is multi-platform (Windows, Linux, HP-UX, AIX, OpenVMS) and multi-CPU (x86/x64, Power, Alpha, PA-RISC, Itanium)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E.g. there was ~20 build targets of all product combinations</a:t>
            </a:r>
            <a:endParaRPr lang="ru-RU" sz="3200" dirty="0"/>
          </a:p>
        </p:txBody>
      </p:sp>
      <p:sp>
        <p:nvSpPr>
          <p:cNvPr id="6" name="Company intro"/>
          <p:cNvSpPr>
            <a:spLocks noGrp="1"/>
          </p:cNvSpPr>
          <p:nvPr>
            <p:ph sz="half" idx="1"/>
          </p:nvPr>
        </p:nvSpPr>
        <p:spPr>
          <a:xfrm>
            <a:off x="1127125" y="2673350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err="1" smtClean="0"/>
              <a:t>Intersystems</a:t>
            </a:r>
            <a:r>
              <a:rPr lang="en-US" sz="3200" dirty="0" smtClean="0"/>
              <a:t> is the </a:t>
            </a:r>
            <a:r>
              <a:rPr lang="en-US" sz="3200" dirty="0" smtClean="0">
                <a:solidFill>
                  <a:schemeClr val="accent3"/>
                </a:solidFill>
              </a:rPr>
              <a:t>Cambridge, MA</a:t>
            </a:r>
            <a:r>
              <a:rPr lang="en-US" sz="3200" dirty="0" smtClean="0"/>
              <a:t> based private company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Their main business is “post-relational” database </a:t>
            </a:r>
            <a:r>
              <a:rPr lang="en-US" sz="3200" dirty="0" err="1" smtClean="0">
                <a:solidFill>
                  <a:schemeClr val="accent3"/>
                </a:solidFill>
              </a:rPr>
              <a:t>Caché</a:t>
            </a:r>
            <a:r>
              <a:rPr lang="en-US" sz="3200" dirty="0" smtClean="0"/>
              <a:t> mostly known in the US healthcare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>
                <a:solidFill>
                  <a:schemeClr val="accent5"/>
                </a:solidFill>
              </a:rPr>
              <a:t>Inter</a:t>
            </a:r>
            <a:r>
              <a:rPr lang="en-US" sz="4400" dirty="0" err="1" smtClean="0"/>
              <a:t>systems</a:t>
            </a:r>
            <a:endParaRPr lang="ru-RU" sz="4400" dirty="0"/>
          </a:p>
        </p:txBody>
      </p:sp>
      <p:sp>
        <p:nvSpPr>
          <p:cNvPr id="5" name="Year"/>
          <p:cNvSpPr txBox="1">
            <a:spLocks noChangeAspect="1"/>
          </p:cNvSpPr>
          <p:nvPr/>
        </p:nvSpPr>
        <p:spPr>
          <a:xfrm>
            <a:off x="13450" y="-10756"/>
            <a:ext cx="318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 smtClean="0">
                <a:ln w="0"/>
                <a:solidFill>
                  <a:schemeClr val="bg1">
                    <a:alpha val="20000"/>
                  </a:schemeClr>
                </a:solidFill>
                <a:latin typeface="Lucida Console" panose="020B0609040504020204" pitchFamily="49" charset="0"/>
                <a:ea typeface="Adobe Gothic Std B" panose="020B0800000000000000" pitchFamily="34" charset="-128"/>
                <a:cs typeface="Lucida Sans Unicode" panose="020B0602030504020204" pitchFamily="34" charset="0"/>
              </a:rPr>
              <a:t>2000</a:t>
            </a:r>
            <a:endParaRPr lang="ru-RU" sz="8800" b="1" spc="-300" dirty="0">
              <a:ln w="0"/>
              <a:solidFill>
                <a:schemeClr val="bg1">
                  <a:alpha val="20000"/>
                </a:schemeClr>
              </a:solidFill>
              <a:latin typeface="Lucida Console" panose="020B0609040504020204" pitchFamily="49" charset="0"/>
              <a:ea typeface="Adobe Gothic Std B" panose="020B0800000000000000" pitchFamily="34" charset="-128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9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38000">
        <p14:pan/>
      </p:transition>
    </mc:Choice>
    <mc:Fallback>
      <p:transition spd="slow" advClick="0" advTm="3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7" grpId="1" animBg="1"/>
      <p:bldP spid="8" grpId="0" animBg="1"/>
      <p:bldP spid="8" grpId="1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el Logo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4229099"/>
            <a:ext cx="4762500" cy="2486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/>
                </a:solidFill>
              </a:rPr>
              <a:t>Intel</a:t>
            </a:r>
            <a:r>
              <a:rPr lang="en-US" sz="4400" dirty="0"/>
              <a:t> </a:t>
            </a:r>
            <a:r>
              <a:rPr lang="en-US" sz="4400" dirty="0" err="1" smtClean="0"/>
              <a:t>SoftSDV</a:t>
            </a:r>
            <a:endParaRPr lang="ru-RU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Served as </a:t>
            </a:r>
            <a:r>
              <a:rPr lang="en-US" sz="3200" dirty="0" smtClean="0">
                <a:solidFill>
                  <a:schemeClr val="accent3"/>
                </a:solidFill>
              </a:rPr>
              <a:t>virtualization </a:t>
            </a:r>
            <a:r>
              <a:rPr lang="en-US" sz="3200" dirty="0" err="1" smtClean="0">
                <a:solidFill>
                  <a:schemeClr val="accent3"/>
                </a:solidFill>
              </a:rPr>
              <a:t>techlead</a:t>
            </a:r>
            <a:r>
              <a:rPr lang="en-US" sz="3200" dirty="0" smtClean="0"/>
              <a:t> </a:t>
            </a:r>
            <a:r>
              <a:rPr lang="en-US" sz="3200" dirty="0"/>
              <a:t>in the </a:t>
            </a:r>
            <a:r>
              <a:rPr lang="en-US" sz="3200" dirty="0" smtClean="0"/>
              <a:t>x86 CPU </a:t>
            </a:r>
            <a:r>
              <a:rPr lang="en-US" sz="3200" dirty="0"/>
              <a:t>team of </a:t>
            </a:r>
            <a:r>
              <a:rPr lang="en-US" sz="3200" dirty="0" err="1" smtClean="0"/>
              <a:t>SoftSDV</a:t>
            </a:r>
            <a:r>
              <a:rPr lang="en-US" sz="3200" dirty="0" smtClean="0"/>
              <a:t> full-system simulator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At the moment </a:t>
            </a:r>
            <a:r>
              <a:rPr lang="en-US" sz="3200" dirty="0" err="1" smtClean="0"/>
              <a:t>SoftSDV</a:t>
            </a:r>
            <a:r>
              <a:rPr lang="en-US" sz="3200" dirty="0" smtClean="0"/>
              <a:t> was a </a:t>
            </a:r>
            <a:r>
              <a:rPr lang="en-US" sz="3200" dirty="0" smtClean="0">
                <a:solidFill>
                  <a:schemeClr val="accent3"/>
                </a:solidFill>
              </a:rPr>
              <a:t>sole tool</a:t>
            </a:r>
            <a:r>
              <a:rPr lang="en-US" sz="3200" dirty="0" smtClean="0"/>
              <a:t> which could </a:t>
            </a:r>
            <a:r>
              <a:rPr lang="en-US" sz="3200" dirty="0" smtClean="0">
                <a:solidFill>
                  <a:schemeClr val="accent3"/>
                </a:solidFill>
              </a:rPr>
              <a:t>boot-up XEN, </a:t>
            </a:r>
            <a:r>
              <a:rPr lang="en-US" sz="3200" dirty="0" err="1" smtClean="0">
                <a:solidFill>
                  <a:schemeClr val="accent3"/>
                </a:solidFill>
              </a:rPr>
              <a:t>Vmware</a:t>
            </a:r>
            <a:r>
              <a:rPr lang="en-US" sz="3200" dirty="0" smtClean="0">
                <a:solidFill>
                  <a:schemeClr val="accent3"/>
                </a:solidFill>
              </a:rPr>
              <a:t>-ESX </a:t>
            </a:r>
            <a:r>
              <a:rPr lang="en-US" sz="3200" dirty="0" smtClean="0"/>
              <a:t>or </a:t>
            </a:r>
            <a:r>
              <a:rPr lang="en-US" sz="3200" dirty="0" smtClean="0">
                <a:solidFill>
                  <a:schemeClr val="accent3"/>
                </a:solidFill>
              </a:rPr>
              <a:t>Hyper-V</a:t>
            </a:r>
            <a:r>
              <a:rPr lang="en-US" sz="3200" dirty="0" smtClean="0"/>
              <a:t> with next generation virtualization technologies</a:t>
            </a:r>
            <a:endParaRPr lang="ru-RU" sz="3200" dirty="0"/>
          </a:p>
        </p:txBody>
      </p:sp>
      <p:sp>
        <p:nvSpPr>
          <p:cNvPr id="5" name="Year"/>
          <p:cNvSpPr txBox="1">
            <a:spLocks noChangeAspect="1"/>
          </p:cNvSpPr>
          <p:nvPr/>
        </p:nvSpPr>
        <p:spPr>
          <a:xfrm>
            <a:off x="13450" y="-10756"/>
            <a:ext cx="318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 smtClean="0">
                <a:ln w="0"/>
                <a:solidFill>
                  <a:schemeClr val="bg1">
                    <a:alpha val="20000"/>
                  </a:schemeClr>
                </a:solidFill>
                <a:latin typeface="Lucida Console" panose="020B0609040504020204" pitchFamily="49" charset="0"/>
                <a:ea typeface="Adobe Gothic Std B" panose="020B0800000000000000" pitchFamily="34" charset="-128"/>
                <a:cs typeface="Lucida Sans Unicode" panose="020B0602030504020204" pitchFamily="34" charset="0"/>
              </a:rPr>
              <a:t>2006</a:t>
            </a:r>
            <a:endParaRPr lang="ru-RU" sz="8800" b="1" spc="-300" dirty="0">
              <a:ln w="0"/>
              <a:solidFill>
                <a:schemeClr val="bg1">
                  <a:alpha val="20000"/>
                </a:schemeClr>
              </a:solidFill>
              <a:latin typeface="Lucida Console" panose="020B0609040504020204" pitchFamily="49" charset="0"/>
              <a:ea typeface="Adobe Gothic Std B" panose="020B0800000000000000" pitchFamily="34" charset="-128"/>
              <a:cs typeface="Lucida Sans Unicode" panose="020B0602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1994" y="6371249"/>
            <a:ext cx="10799436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4"/>
              </a:rPr>
              <a:t>https://noggin.intel.com/content/softsdv-a-pre-silicon-software-development-environment-for-the-ia-64-architecture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28319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000">
        <p14:pan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7270" b="13056"/>
          <a:stretch/>
        </p:blipFill>
        <p:spPr>
          <a:xfrm>
            <a:off x="8521675" y="3429000"/>
            <a:ext cx="3065487" cy="2981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0759999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5"/>
                </a:solidFill>
              </a:rPr>
              <a:t>VCPUAPI</a:t>
            </a:r>
            <a:endParaRPr lang="ru-RU" sz="4400" dirty="0">
              <a:solidFill>
                <a:schemeClr val="accent5"/>
              </a:solidFill>
            </a:endParaRPr>
          </a:p>
        </p:txBody>
      </p:sp>
      <p:sp>
        <p:nvSpPr>
          <p:cNvPr id="6" name="Content2"/>
          <p:cNvSpPr>
            <a:spLocks noGrp="1"/>
          </p:cNvSpPr>
          <p:nvPr>
            <p:ph sz="half" idx="1"/>
          </p:nvPr>
        </p:nvSpPr>
        <p:spPr>
          <a:xfrm>
            <a:off x="1127125" y="2673350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Now VCPUAPI is being used by </a:t>
            </a:r>
            <a:r>
              <a:rPr lang="en-US" sz="3200" dirty="0" smtClean="0">
                <a:solidFill>
                  <a:schemeClr val="accent3"/>
                </a:solidFill>
              </a:rPr>
              <a:t>several </a:t>
            </a:r>
            <a:r>
              <a:rPr lang="en-US" sz="3200" dirty="0" smtClean="0"/>
              <a:t>CPU core and virtual platform simulator inside and outside Intel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err="1" smtClean="0"/>
              <a:t>Simics</a:t>
            </a:r>
            <a:r>
              <a:rPr lang="en-US" sz="3200" dirty="0" smtClean="0"/>
              <a:t>, and Innovator VP are examples of such usage</a:t>
            </a:r>
          </a:p>
        </p:txBody>
      </p:sp>
      <p:sp>
        <p:nvSpPr>
          <p:cNvPr id="3" name="Content1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As </a:t>
            </a:r>
            <a:r>
              <a:rPr lang="en-US" sz="3200" dirty="0" err="1" smtClean="0"/>
              <a:t>SoftSDV</a:t>
            </a:r>
            <a:r>
              <a:rPr lang="en-US" sz="3200" dirty="0" smtClean="0"/>
              <a:t> team delegate I’ve participated in the multi-team initiative to develop </a:t>
            </a:r>
            <a:r>
              <a:rPr lang="en-US" sz="3200" dirty="0" smtClean="0">
                <a:solidFill>
                  <a:schemeClr val="accent3"/>
                </a:solidFill>
              </a:rPr>
              <a:t>simulator agnostic</a:t>
            </a:r>
            <a:r>
              <a:rPr lang="en-US" sz="3200" dirty="0" smtClean="0"/>
              <a:t> CPU core </a:t>
            </a:r>
            <a:r>
              <a:rPr lang="en-US" sz="3200" dirty="0" smtClean="0">
                <a:solidFill>
                  <a:schemeClr val="accent3"/>
                </a:solidFill>
              </a:rPr>
              <a:t>API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Our proposal </a:t>
            </a:r>
            <a:r>
              <a:rPr lang="en-US" sz="3200" dirty="0" smtClean="0">
                <a:solidFill>
                  <a:schemeClr val="accent3"/>
                </a:solidFill>
              </a:rPr>
              <a:t>won</a:t>
            </a:r>
            <a:r>
              <a:rPr lang="en-US" sz="3200" dirty="0" smtClean="0">
                <a:solidFill>
                  <a:schemeClr val="tx2"/>
                </a:solidFill>
              </a:rPr>
              <a:t> </a:t>
            </a:r>
            <a:r>
              <a:rPr lang="en-US" sz="3200" dirty="0"/>
              <a:t>and became the start of Virtual CPU core API</a:t>
            </a:r>
          </a:p>
        </p:txBody>
      </p:sp>
      <p:sp>
        <p:nvSpPr>
          <p:cNvPr id="5" name="Year"/>
          <p:cNvSpPr txBox="1">
            <a:spLocks noChangeAspect="1"/>
          </p:cNvSpPr>
          <p:nvPr/>
        </p:nvSpPr>
        <p:spPr>
          <a:xfrm>
            <a:off x="13450" y="-10756"/>
            <a:ext cx="318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 smtClean="0">
                <a:ln w="0"/>
                <a:solidFill>
                  <a:schemeClr val="bg1">
                    <a:alpha val="20000"/>
                  </a:schemeClr>
                </a:solidFill>
                <a:latin typeface="Lucida Console" panose="020B0609040504020204" pitchFamily="49" charset="0"/>
                <a:ea typeface="Adobe Gothic Std B" panose="020B0800000000000000" pitchFamily="34" charset="-128"/>
                <a:cs typeface="Lucida Sans Unicode" panose="020B0602030504020204" pitchFamily="34" charset="0"/>
              </a:rPr>
              <a:t>2008</a:t>
            </a:r>
            <a:endParaRPr lang="ru-RU" sz="8800" b="1" spc="-300" dirty="0">
              <a:ln w="0"/>
              <a:solidFill>
                <a:schemeClr val="bg1">
                  <a:alpha val="20000"/>
                </a:schemeClr>
              </a:solidFill>
              <a:latin typeface="Lucida Console" panose="020B0609040504020204" pitchFamily="49" charset="0"/>
              <a:ea typeface="Adobe Gothic Std B" panose="020B0800000000000000" pitchFamily="34" charset="-128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3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3000">
        <p14:pan/>
      </p:transition>
    </mc:Choice>
    <mc:Fallback xmlns=""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5"/>
                </a:solidFill>
              </a:rPr>
              <a:t>Intel</a:t>
            </a:r>
            <a:r>
              <a:rPr lang="en-US" sz="4400" dirty="0" smtClean="0"/>
              <a:t> ZSIM*</a:t>
            </a:r>
            <a:endParaRPr lang="ru-RU" sz="4400" dirty="0"/>
          </a:p>
        </p:txBody>
      </p:sp>
      <p:sp>
        <p:nvSpPr>
          <p:cNvPr id="7" name="Text2"/>
          <p:cNvSpPr>
            <a:spLocks noGrp="1"/>
          </p:cNvSpPr>
          <p:nvPr>
            <p:ph sz="half" idx="1"/>
          </p:nvPr>
        </p:nvSpPr>
        <p:spPr>
          <a:xfrm>
            <a:off x="1127125" y="2673350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I was one of initial </a:t>
            </a:r>
            <a:r>
              <a:rPr lang="en-US" sz="3200" dirty="0" smtClean="0"/>
              <a:t>ZSIM developers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And worked on platform interfaces, paging and x64 mode</a:t>
            </a:r>
            <a:endParaRPr lang="en-US" sz="3200" dirty="0"/>
          </a:p>
        </p:txBody>
      </p:sp>
      <p:sp>
        <p:nvSpPr>
          <p:cNvPr id="3" name="Text1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ZSIM is fast </a:t>
            </a:r>
            <a:r>
              <a:rPr lang="en-US" sz="3200" dirty="0" smtClean="0">
                <a:solidFill>
                  <a:schemeClr val="accent3"/>
                </a:solidFill>
              </a:rPr>
              <a:t>x86 instructions set</a:t>
            </a:r>
            <a:r>
              <a:rPr lang="en-US" sz="3200" dirty="0" smtClean="0"/>
              <a:t> simulator, created for experiments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Created by star programmers known before by </a:t>
            </a:r>
            <a:r>
              <a:rPr lang="en-US" sz="3200" dirty="0" smtClean="0">
                <a:solidFill>
                  <a:schemeClr val="accent3"/>
                </a:solidFill>
              </a:rPr>
              <a:t>Pin</a:t>
            </a:r>
            <a:r>
              <a:rPr lang="en-US" sz="3200" dirty="0" smtClean="0"/>
              <a:t> or </a:t>
            </a:r>
            <a:r>
              <a:rPr lang="en-US" sz="3200" dirty="0" smtClean="0">
                <a:solidFill>
                  <a:schemeClr val="accent3"/>
                </a:solidFill>
              </a:rPr>
              <a:t>XED/SDE</a:t>
            </a:r>
          </a:p>
        </p:txBody>
      </p:sp>
      <p:sp>
        <p:nvSpPr>
          <p:cNvPr id="5" name="Year"/>
          <p:cNvSpPr txBox="1">
            <a:spLocks noChangeAspect="1"/>
          </p:cNvSpPr>
          <p:nvPr/>
        </p:nvSpPr>
        <p:spPr>
          <a:xfrm>
            <a:off x="13450" y="-10756"/>
            <a:ext cx="318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 smtClean="0">
                <a:ln w="0"/>
                <a:solidFill>
                  <a:schemeClr val="bg1">
                    <a:alpha val="20000"/>
                  </a:schemeClr>
                </a:solidFill>
                <a:latin typeface="Lucida Console" panose="020B0609040504020204" pitchFamily="49" charset="0"/>
                <a:ea typeface="Adobe Gothic Std B" panose="020B0800000000000000" pitchFamily="34" charset="-128"/>
                <a:cs typeface="Lucida Sans Unicode" panose="020B0602030504020204" pitchFamily="34" charset="0"/>
              </a:rPr>
              <a:t>2009</a:t>
            </a:r>
            <a:endParaRPr lang="ru-RU" sz="8800" b="1" spc="-300" dirty="0">
              <a:ln w="0"/>
              <a:solidFill>
                <a:schemeClr val="bg1">
                  <a:alpha val="20000"/>
                </a:schemeClr>
              </a:solidFill>
              <a:latin typeface="Lucida Console" panose="020B0609040504020204" pitchFamily="49" charset="0"/>
              <a:ea typeface="Adobe Gothic Std B" panose="020B0800000000000000" pitchFamily="34" charset="-128"/>
              <a:cs typeface="Lucida Sans Unicode" panose="020B0602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0733" y="6129189"/>
            <a:ext cx="5631606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* http://www.cs.virginia.edu/kim/docs/wish11zsim.pdf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4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2000">
        <p14:pan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core Flexible Copper Cabl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700" y="3900488"/>
            <a:ext cx="2381250" cy="2381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0759999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1795463" algn="l"/>
              </a:tabLst>
            </a:pPr>
            <a:r>
              <a:rPr lang="en-US" sz="4000" dirty="0" smtClean="0">
                <a:solidFill>
                  <a:schemeClr val="accent5"/>
                </a:solidFill>
              </a:rPr>
              <a:t>Intel 	</a:t>
            </a:r>
            <a:r>
              <a:rPr lang="en-US" sz="4000" dirty="0" smtClean="0"/>
              <a:t>“NEXT-GEN” CPU performance 	simulator</a:t>
            </a:r>
            <a:endParaRPr lang="ru-RU" sz="4000" dirty="0"/>
          </a:p>
        </p:txBody>
      </p:sp>
      <p:sp>
        <p:nvSpPr>
          <p:cNvPr id="7" name="Functions"/>
          <p:cNvSpPr>
            <a:spLocks noGrp="1"/>
          </p:cNvSpPr>
          <p:nvPr>
            <p:ph sz="half" idx="1"/>
          </p:nvPr>
        </p:nvSpPr>
        <p:spPr>
          <a:xfrm>
            <a:off x="1141412" y="2673350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I’ve worked on some parts of </a:t>
            </a:r>
            <a:r>
              <a:rPr lang="en-US" sz="3200" dirty="0" smtClean="0">
                <a:solidFill>
                  <a:schemeClr val="accent3"/>
                </a:solidFill>
              </a:rPr>
              <a:t>memory</a:t>
            </a:r>
            <a:r>
              <a:rPr lang="en-US" sz="3200" dirty="0" smtClean="0"/>
              <a:t> subsystems (core and </a:t>
            </a:r>
            <a:r>
              <a:rPr lang="en-US" sz="3200" dirty="0" err="1" smtClean="0"/>
              <a:t>uncore</a:t>
            </a:r>
            <a:r>
              <a:rPr lang="en-US" sz="3200" dirty="0" smtClean="0"/>
              <a:t>) for performance simulator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Also I’ve served as a “development technologies” lead which has brought </a:t>
            </a:r>
            <a:r>
              <a:rPr lang="en-US" sz="3200" dirty="0" smtClean="0">
                <a:solidFill>
                  <a:schemeClr val="accent3"/>
                </a:solidFill>
              </a:rPr>
              <a:t>code review</a:t>
            </a:r>
            <a:r>
              <a:rPr lang="en-US" sz="3200" dirty="0" smtClean="0"/>
              <a:t>, and </a:t>
            </a:r>
            <a:r>
              <a:rPr lang="en-US" sz="3200" dirty="0" smtClean="0">
                <a:solidFill>
                  <a:schemeClr val="accent3"/>
                </a:solidFill>
              </a:rPr>
              <a:t>agile/scrum</a:t>
            </a:r>
            <a:r>
              <a:rPr lang="en-US" sz="3200" dirty="0" smtClean="0"/>
              <a:t> to the team practice</a:t>
            </a:r>
            <a:endParaRPr lang="ru-RU" sz="3200" dirty="0"/>
          </a:p>
        </p:txBody>
      </p:sp>
      <p:sp>
        <p:nvSpPr>
          <p:cNvPr id="3" name="Sim intro"/>
          <p:cNvSpPr>
            <a:spLocks noGrp="1"/>
          </p:cNvSpPr>
          <p:nvPr>
            <p:ph sz="half" idx="1"/>
          </p:nvPr>
        </p:nvSpPr>
        <p:spPr>
          <a:xfrm>
            <a:off x="1141413" y="2673350"/>
            <a:ext cx="8015288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Famous Soviet and Russian scientist Babayan B.A. leads development of next-generation processor architecture based on </a:t>
            </a:r>
            <a:r>
              <a:rPr lang="en-US" sz="3200" dirty="0" smtClean="0">
                <a:solidFill>
                  <a:schemeClr val="accent3"/>
                </a:solidFill>
              </a:rPr>
              <a:t>strands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No more details here. Sorry!</a:t>
            </a:r>
            <a:endParaRPr lang="ru-RU" sz="3200" dirty="0"/>
          </a:p>
        </p:txBody>
      </p:sp>
      <p:sp>
        <p:nvSpPr>
          <p:cNvPr id="5" name="Year"/>
          <p:cNvSpPr txBox="1">
            <a:spLocks noChangeAspect="1"/>
          </p:cNvSpPr>
          <p:nvPr/>
        </p:nvSpPr>
        <p:spPr>
          <a:xfrm>
            <a:off x="13450" y="-10756"/>
            <a:ext cx="318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 smtClean="0">
                <a:ln w="0"/>
                <a:solidFill>
                  <a:schemeClr val="bg1">
                    <a:alpha val="20000"/>
                  </a:schemeClr>
                </a:solidFill>
                <a:latin typeface="Lucida Console" panose="020B0609040504020204" pitchFamily="49" charset="0"/>
                <a:ea typeface="Adobe Gothic Std B" panose="020B0800000000000000" pitchFamily="34" charset="-128"/>
                <a:cs typeface="Lucida Sans Unicode" panose="020B0602030504020204" pitchFamily="34" charset="0"/>
              </a:rPr>
              <a:t>2010</a:t>
            </a:r>
            <a:endParaRPr lang="ru-RU" sz="8800" b="1" spc="-300" dirty="0">
              <a:ln w="0"/>
              <a:solidFill>
                <a:schemeClr val="bg1">
                  <a:alpha val="20000"/>
                </a:schemeClr>
              </a:solidFill>
              <a:latin typeface="Lucida Console" panose="020B0609040504020204" pitchFamily="49" charset="0"/>
              <a:ea typeface="Adobe Gothic Std B" panose="020B0800000000000000" pitchFamily="34" charset="-128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68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22000">
        <p14:pan/>
      </p:transition>
    </mc:Choice>
    <mc:Fallback>
      <p:transition spd="slow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uotesTitle"/>
          <p:cNvSpPr>
            <a:spLocks noGrp="1"/>
          </p:cNvSpPr>
          <p:nvPr>
            <p:ph type="title"/>
          </p:nvPr>
        </p:nvSpPr>
        <p:spPr>
          <a:xfrm rot="16200000">
            <a:off x="-2569938" y="2940216"/>
            <a:ext cx="6858001" cy="977566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en-US" sz="5400" spc="-150" dirty="0" smtClean="0">
                <a:solidFill>
                  <a:schemeClr val="accent5"/>
                </a:solidFill>
              </a:rPr>
              <a:t>Q</a:t>
            </a:r>
            <a:r>
              <a:rPr lang="en-US" sz="4400" spc="-150" dirty="0" smtClean="0"/>
              <a:t>uotes</a:t>
            </a:r>
            <a:endParaRPr lang="ru-RU" sz="4400" spc="-150" dirty="0"/>
          </a:p>
        </p:txBody>
      </p:sp>
      <p:pic>
        <p:nvPicPr>
          <p:cNvPr id="5" name="Gerd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32" y="441325"/>
            <a:ext cx="7677150" cy="1914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705632" y="441325"/>
            <a:ext cx="7677150" cy="1914525"/>
          </a:xfrm>
          <a:prstGeom prst="rect">
            <a:avLst/>
          </a:prstGeom>
          <a:solidFill>
            <a:schemeClr val="bg1">
              <a:alpha val="32000"/>
            </a:schemeClr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6" name="Sergey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73" y="1695450"/>
            <a:ext cx="7686675" cy="1733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546173" y="1695450"/>
            <a:ext cx="7686675" cy="1733550"/>
          </a:xfrm>
          <a:prstGeom prst="rect">
            <a:avLst/>
          </a:prstGeom>
          <a:solidFill>
            <a:schemeClr val="bg1">
              <a:alpha val="32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endParaRPr lang="ru-RU" dirty="0"/>
          </a:p>
        </p:txBody>
      </p:sp>
      <p:pic>
        <p:nvPicPr>
          <p:cNvPr id="7" name="AntonU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163" y="3013074"/>
            <a:ext cx="7677150" cy="14668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459163" y="3013074"/>
            <a:ext cx="7677150" cy="146685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SashaC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763" y="4254498"/>
            <a:ext cx="7677150" cy="1543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07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5000">
        <p14:pan/>
      </p:transition>
    </mc:Choice>
    <mc:Fallback xmlns="">
      <p:transition spd="slow" advTm="3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onest"/>
          <p:cNvSpPr txBox="1"/>
          <p:nvPr/>
        </p:nvSpPr>
        <p:spPr>
          <a:xfrm>
            <a:off x="4074695" y="946486"/>
            <a:ext cx="2866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HONEST</a:t>
            </a:r>
            <a:endParaRPr lang="ru-RU" sz="54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29" name="Friendly"/>
          <p:cNvSpPr txBox="1"/>
          <p:nvPr/>
        </p:nvSpPr>
        <p:spPr>
          <a:xfrm>
            <a:off x="8795800" y="2233338"/>
            <a:ext cx="1997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FRIENDLY</a:t>
            </a:r>
            <a:endParaRPr lang="ru-RU" sz="32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30" name="Crisis-resistant"/>
          <p:cNvSpPr/>
          <p:nvPr/>
        </p:nvSpPr>
        <p:spPr>
          <a:xfrm>
            <a:off x="5885902" y="1587007"/>
            <a:ext cx="4015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CRISIS-RESISTANT</a:t>
            </a:r>
            <a:endParaRPr lang="ru-RU" sz="36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Listening"/>
          <p:cNvSpPr/>
          <p:nvPr/>
        </p:nvSpPr>
        <p:spPr>
          <a:xfrm>
            <a:off x="7071708" y="4591868"/>
            <a:ext cx="2452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LISTENING</a:t>
            </a:r>
            <a:endParaRPr lang="ru-RU" sz="36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32" name="Love to learn new"/>
          <p:cNvSpPr/>
          <p:nvPr/>
        </p:nvSpPr>
        <p:spPr>
          <a:xfrm>
            <a:off x="7192048" y="3444675"/>
            <a:ext cx="4320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LOVE TO LEARN NEW </a:t>
            </a:r>
            <a:endParaRPr lang="ru-RU" sz="32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Attention to details"/>
          <p:cNvSpPr/>
          <p:nvPr/>
        </p:nvSpPr>
        <p:spPr>
          <a:xfrm>
            <a:off x="2160826" y="4517479"/>
            <a:ext cx="3964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ATTENTION TO DETAILS</a:t>
            </a:r>
            <a:endParaRPr lang="ru-RU" sz="2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Open-minded"/>
          <p:cNvSpPr txBox="1"/>
          <p:nvPr/>
        </p:nvSpPr>
        <p:spPr>
          <a:xfrm>
            <a:off x="1716501" y="2145271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OPEN-MINDED</a:t>
            </a:r>
            <a:endParaRPr lang="ru-RU" sz="32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4" name="Team player"/>
          <p:cNvSpPr txBox="1"/>
          <p:nvPr/>
        </p:nvSpPr>
        <p:spPr>
          <a:xfrm>
            <a:off x="3843226" y="2490296"/>
            <a:ext cx="50795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TEAM PLAYER</a:t>
            </a:r>
            <a:endParaRPr lang="ru-RU" sz="60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35" name="Positive"/>
          <p:cNvSpPr txBox="1"/>
          <p:nvPr/>
        </p:nvSpPr>
        <p:spPr>
          <a:xfrm>
            <a:off x="4539915" y="3625519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POSITIVE</a:t>
            </a:r>
            <a:endParaRPr lang="ru-RU" sz="4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Fasilitator"/>
          <p:cNvSpPr txBox="1"/>
          <p:nvPr/>
        </p:nvSpPr>
        <p:spPr>
          <a:xfrm>
            <a:off x="3926680" y="5309478"/>
            <a:ext cx="4126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FASILITATOR</a:t>
            </a:r>
            <a:endParaRPr lang="ru-RU" sz="54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37" name="Experienced"/>
          <p:cNvSpPr txBox="1"/>
          <p:nvPr/>
        </p:nvSpPr>
        <p:spPr>
          <a:xfrm>
            <a:off x="1127125" y="3266546"/>
            <a:ext cx="3006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EXPERIENCED</a:t>
            </a:r>
            <a:endParaRPr lang="ru-RU" sz="36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192505" y="1869816"/>
            <a:ext cx="12496799" cy="2585323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cap="small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		Now please say me</a:t>
            </a:r>
          </a:p>
          <a:p>
            <a:r>
              <a:rPr lang="en-US" sz="5400" cap="small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		at least </a:t>
            </a:r>
            <a:r>
              <a:rPr lang="en-US" sz="54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  <a:r>
              <a:rPr lang="en-US" sz="5400" cap="small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reason </a:t>
            </a:r>
          </a:p>
          <a:p>
            <a:r>
              <a:rPr lang="en-US" sz="5400" cap="small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		to not hire me?</a:t>
            </a:r>
            <a:endParaRPr lang="ru-RU" sz="5400" cap="small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0" name="Timur Fa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11000" intensity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77" r="17675"/>
          <a:stretch/>
        </p:blipFill>
        <p:spPr>
          <a:xfrm>
            <a:off x="7620000" y="0"/>
            <a:ext cx="351472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968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0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0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0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0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0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0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0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0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0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0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0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3"/>
      <p:bldP spid="29" grpId="0"/>
      <p:bldP spid="29" grpId="2"/>
      <p:bldP spid="29" grpId="3"/>
      <p:bldP spid="30" grpId="0"/>
      <p:bldP spid="30" grpId="2"/>
      <p:bldP spid="30" grpId="3"/>
      <p:bldP spid="31" grpId="0"/>
      <p:bldP spid="31" grpId="2"/>
      <p:bldP spid="31" grpId="3"/>
      <p:bldP spid="32" grpId="0"/>
      <p:bldP spid="32" grpId="2"/>
      <p:bldP spid="32" grpId="3"/>
      <p:bldP spid="33" grpId="0"/>
      <p:bldP spid="33" grpId="2"/>
      <p:bldP spid="33" grpId="3"/>
      <p:bldP spid="34" grpId="0"/>
      <p:bldP spid="34" grpId="2"/>
      <p:bldP spid="34" grpId="3"/>
      <p:bldP spid="14" grpId="0"/>
      <p:bldP spid="14" grpId="1"/>
      <p:bldP spid="14" grpId="2"/>
      <p:bldP spid="35" grpId="0"/>
      <p:bldP spid="35" grpId="2"/>
      <p:bldP spid="35" grpId="3"/>
      <p:bldP spid="36" grpId="0"/>
      <p:bldP spid="36" grpId="2"/>
      <p:bldP spid="36" grpId="3"/>
      <p:bldP spid="37" grpId="0"/>
      <p:bldP spid="37" grpId="2"/>
      <p:bldP spid="37" grpId="3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Shadow"/>
          <p:cNvSpPr txBox="1"/>
          <p:nvPr/>
        </p:nvSpPr>
        <p:spPr>
          <a:xfrm>
            <a:off x="9816030" y="1339924"/>
            <a:ext cx="5709222" cy="830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spcBef>
                <a:spcPct val="0"/>
              </a:spcBef>
              <a:buNone/>
              <a:defRPr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 err="1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INBrief</a:t>
            </a:r>
            <a:r>
              <a:rPr lang="en-US" sz="6000" dirty="0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:</a:t>
            </a:r>
            <a:endParaRPr lang="ru-RU" sz="6000" dirty="0">
              <a:solidFill>
                <a:schemeClr val="bg1">
                  <a:alpha val="34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241300" dist="381000" dir="5400000" sx="130000" sy="130000" algn="t" rotWithShape="0">
              <a:prstClr val="black">
                <a:alpha val="69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dirty="0" err="1" smtClean="0">
                <a:solidFill>
                  <a:schemeClr val="accent5"/>
                </a:solidFill>
              </a:rPr>
              <a:t>In</a:t>
            </a:r>
            <a:r>
              <a:rPr lang="en-US" sz="4400" dirty="0" err="1" smtClean="0"/>
              <a:t>Brief</a:t>
            </a:r>
            <a:r>
              <a:rPr lang="en-US" sz="4400" dirty="0" smtClean="0"/>
              <a:t>:</a:t>
            </a:r>
            <a:endParaRPr lang="ru-RU" sz="4400" dirty="0"/>
          </a:p>
        </p:txBody>
      </p:sp>
      <p:sp>
        <p:nvSpPr>
          <p:cNvPr id="3" name="Bullets text"/>
          <p:cNvSpPr>
            <a:spLocks noGrp="1"/>
          </p:cNvSpPr>
          <p:nvPr>
            <p:ph sz="half" idx="1"/>
          </p:nvPr>
        </p:nvSpPr>
        <p:spPr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Age: 42</a:t>
            </a:r>
            <a:endParaRPr lang="ru-RU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Married</a:t>
            </a:r>
            <a:endParaRPr lang="ru-RU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Child: Girl - </a:t>
            </a:r>
            <a:r>
              <a:rPr lang="en-US" sz="2400" dirty="0" err="1"/>
              <a:t>Gulnara</a:t>
            </a:r>
            <a:endParaRPr lang="ru-RU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Grand Child: Boy </a:t>
            </a:r>
            <a:r>
              <a:rPr lang="en-US" sz="2400" dirty="0" smtClean="0"/>
              <a:t>– </a:t>
            </a:r>
            <a:r>
              <a:rPr lang="en-US" sz="2400" dirty="0" err="1" smtClean="0"/>
              <a:t>Dima</a:t>
            </a:r>
            <a:r>
              <a:rPr lang="en-US" sz="2400" baseline="30000" dirty="0" smtClean="0"/>
              <a:t>*</a:t>
            </a:r>
            <a:endParaRPr lang="ru-RU" sz="2400" baseline="30000" dirty="0"/>
          </a:p>
        </p:txBody>
      </p:sp>
      <p:pic>
        <p:nvPicPr>
          <p:cNvPr id="8" name="me and Yuli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68" y="1376363"/>
            <a:ext cx="22860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Gulnar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89" y="1398410"/>
            <a:ext cx="1930978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359999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Dimk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17" y="2959731"/>
            <a:ext cx="2216735" cy="29556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359999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145312" y="6391567"/>
            <a:ext cx="2483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cap="small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* this is complicated</a:t>
            </a:r>
            <a:endParaRPr lang="ru-RU" sz="2000" cap="small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000">
        <p14:pan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-0.74817 -0.0048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7" presetClass="emph" presetSubtype="0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mph" presetSubtype="0" fill="remove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8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43" dur="4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8" dur="4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7" presetClass="emph" presetSubtype="0" fill="remove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3" grpId="1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Shadow"/>
          <p:cNvSpPr txBox="1"/>
          <p:nvPr/>
        </p:nvSpPr>
        <p:spPr>
          <a:xfrm>
            <a:off x="10177568" y="1376363"/>
            <a:ext cx="4289423" cy="5675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spcBef>
                <a:spcPct val="0"/>
              </a:spcBef>
              <a:buNone/>
              <a:defRPr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400" dirty="0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Education</a:t>
            </a:r>
            <a:endParaRPr lang="ru-RU" sz="3400" dirty="0">
              <a:solidFill>
                <a:schemeClr val="bg1">
                  <a:alpha val="34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1" y="527756"/>
            <a:ext cx="4954589" cy="1371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Education</a:t>
            </a:r>
            <a:endParaRPr lang="ru-RU" sz="3200" dirty="0">
              <a:solidFill>
                <a:schemeClr val="accent5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41411" y="2471645"/>
            <a:ext cx="9994902" cy="3660214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In the </a:t>
            </a:r>
            <a:r>
              <a:rPr lang="en-US" sz="3600" dirty="0">
                <a:solidFill>
                  <a:schemeClr val="accent3"/>
                </a:solidFill>
              </a:rPr>
              <a:t>1994</a:t>
            </a:r>
            <a:r>
              <a:rPr lang="en-US" sz="3600" dirty="0"/>
              <a:t> </a:t>
            </a:r>
            <a:r>
              <a:rPr lang="en-US" sz="2800" dirty="0" smtClean="0"/>
              <a:t>after </a:t>
            </a:r>
            <a:r>
              <a:rPr lang="en-US" sz="2800" dirty="0"/>
              <a:t>6 years of studying CAD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I’ve graduated from the Moscow Institute of Electronics and Mathematics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062557" y="4814043"/>
            <a:ext cx="5073756" cy="1317816"/>
          </a:xfrm>
          <a:blipFill dpi="0" rotWithShape="1">
            <a:blip r:embed="rId2">
              <a:alphaModFix amt="23000"/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40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000">
        <p14:pan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-0.82891 -0.0004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4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Shadow"/>
          <p:cNvSpPr txBox="1"/>
          <p:nvPr/>
        </p:nvSpPr>
        <p:spPr>
          <a:xfrm>
            <a:off x="9753281" y="1376363"/>
            <a:ext cx="7598974" cy="5675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spcBef>
                <a:spcPct val="0"/>
              </a:spcBef>
              <a:buNone/>
              <a:defRPr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400" dirty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Large connections network</a:t>
            </a:r>
            <a:endParaRPr lang="ru-RU" sz="3400" dirty="0">
              <a:solidFill>
                <a:schemeClr val="bg1">
                  <a:alpha val="34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94900" cy="3124201"/>
          </a:xfr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More than </a:t>
            </a:r>
            <a:r>
              <a:rPr lang="en-US" sz="3200" dirty="0">
                <a:solidFill>
                  <a:schemeClr val="accent3"/>
                </a:solidFill>
              </a:rPr>
              <a:t>20+</a:t>
            </a:r>
            <a:r>
              <a:rPr lang="en-US" sz="3200" dirty="0"/>
              <a:t> years in the software industry means a </a:t>
            </a:r>
            <a:r>
              <a:rPr lang="en-US" sz="3200" dirty="0">
                <a:solidFill>
                  <a:schemeClr val="accent3"/>
                </a:solidFill>
              </a:rPr>
              <a:t>lot</a:t>
            </a:r>
            <a:r>
              <a:rPr lang="en-US" sz="3200" dirty="0"/>
              <a:t> of connections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Let try to estimate it “scientifically”</a:t>
            </a:r>
            <a:endParaRPr lang="ru-RU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Large</a:t>
            </a:r>
            <a:r>
              <a:rPr lang="en-US" dirty="0" smtClean="0"/>
              <a:t> connections network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8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000">
        <p14:pan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-0.74818 -0.0048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51013" y="4935668"/>
            <a:ext cx="8686800" cy="14688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5"/>
                </a:solidFill>
              </a:rPr>
              <a:t>…using</a:t>
            </a:r>
            <a:r>
              <a:rPr lang="en-US" sz="3200" dirty="0" smtClean="0"/>
              <a:t> Linked</a:t>
            </a:r>
            <a:r>
              <a:rPr lang="en-US" sz="3200" dirty="0" smtClean="0">
                <a:solidFill>
                  <a:srgbClr val="00B0F0"/>
                </a:solidFill>
              </a:rPr>
              <a:t>In</a:t>
            </a:r>
            <a:r>
              <a:rPr lang="en-US" sz="3200" dirty="0" smtClean="0"/>
              <a:t> stats</a:t>
            </a:r>
            <a:endParaRPr lang="ru-RU" sz="3200" dirty="0"/>
          </a:p>
        </p:txBody>
      </p:sp>
      <p:sp>
        <p:nvSpPr>
          <p:cNvPr id="2" name="Comments"/>
          <p:cNvSpPr txBox="1"/>
          <p:nvPr/>
        </p:nvSpPr>
        <p:spPr>
          <a:xfrm>
            <a:off x="1198719" y="4407235"/>
            <a:ext cx="9848350" cy="118798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v"/>
              <a:defRPr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Surprisingly I know all of those </a:t>
            </a:r>
            <a:r>
              <a:rPr lang="en-US" sz="2800" dirty="0">
                <a:solidFill>
                  <a:schemeClr val="accent3"/>
                </a:solidFill>
              </a:rPr>
              <a:t>323</a:t>
            </a:r>
            <a:r>
              <a:rPr lang="en-US" sz="2800" dirty="0"/>
              <a:t>. Well </a:t>
            </a:r>
            <a:r>
              <a:rPr lang="en-US" sz="2800" dirty="0" smtClean="0"/>
              <a:t>almost all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May be with the exception of some </a:t>
            </a:r>
            <a:r>
              <a:rPr lang="en-US" sz="2800" dirty="0" smtClean="0"/>
              <a:t>HR/recruitment people…</a:t>
            </a:r>
            <a:endParaRPr lang="ru-RU" sz="2800" dirty="0"/>
          </a:p>
        </p:txBody>
      </p:sp>
      <p:pic>
        <p:nvPicPr>
          <p:cNvPr id="4" name="LinkedIn stats"/>
          <p:cNvPicPr>
            <a:picLocks noChangeAspect="1"/>
          </p:cNvPicPr>
          <p:nvPr/>
        </p:nvPicPr>
        <p:blipFill rotWithShape="1">
          <a:blip r:embed="rId2"/>
          <a:srcRect b="35279"/>
          <a:stretch/>
        </p:blipFill>
        <p:spPr>
          <a:xfrm>
            <a:off x="2396395" y="486752"/>
            <a:ext cx="7399211" cy="3199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Zooming Oval"/>
          <p:cNvSpPr/>
          <p:nvPr/>
        </p:nvSpPr>
        <p:spPr>
          <a:xfrm>
            <a:off x="8321830" y="798040"/>
            <a:ext cx="1189326" cy="1189326"/>
          </a:xfrm>
          <a:prstGeom prst="ellipse">
            <a:avLst/>
          </a:prstGeom>
          <a:blipFill dpi="0" rotWithShape="1">
            <a:blip r:embed="rId3"/>
            <a:srcRect/>
            <a:tile tx="-5981700" ty="-311150" sx="100000" sy="100000" flip="none" algn="tl"/>
          </a:blipFill>
          <a:ln w="6350">
            <a:solidFill>
              <a:schemeClr val="tx1"/>
            </a:solidFill>
          </a:ln>
          <a:effectLst>
            <a:outerShdw blurRad="1524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85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2000">
        <p14:pan/>
      </p:transition>
    </mc:Choice>
    <mc:Fallback xmlns="">
      <p:transition spd="slow" advTm="1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0.05881 L 1.11022E-16 0.05903 C 0.00104 0.06296 0.00208 0.0669 0.00313 0.0713 C 0.0069 0.08843 0.00247 0.07199 0.00625 0.08518 C 0.00573 0.10093 0.00573 0.11667 0.00469 0.13241 C 0.00417 0.13889 0.00234 0.14514 0.00156 0.15185 C -0.00065 0.16968 -0.00065 0.17106 -0.00312 0.18796 C -0.00365 0.1912 -0.00417 0.19444 -0.00469 0.19768 C -0.00521 0.19954 -0.00586 0.20116 -0.00625 0.20324 C -0.00768 0.20856 -0.00872 0.21435 -0.01016 0.21991 C -0.01094 0.22268 -0.0112 0.22616 -0.0125 0.22824 C -0.01784 0.23611 -0.02383 0.24282 -0.02969 0.24907 C -0.03138 0.25069 -0.03346 0.25069 -0.03516 0.25185 C -0.03711 0.25301 -0.03893 0.2544 -0.04062 0.25602 C -0.05573 0.26805 -0.03385 0.25046 -0.04609 0.26157 C -0.04779 0.26296 -0.05091 0.26366 -0.05234 0.26435 C -0.05612 0.26343 -0.05846 0.26458 -0.06094 0.26018 C -0.06172 0.2588 -0.06211 0.25741 -0.0625 0.25602 C -0.06289 0.25463 -0.06328 0.25185 -0.06328 0.25208 " pathEditMode="fixed" rAng="0" ptsTypes="AAAAAAAAAAAAAAAAA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52" y="10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0" nodeType="with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6000">
                                          <p:cBhvr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7" grpId="1" animBg="1"/>
          <p:bldP spid="7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0.05881 L 1.11022E-16 0.05903 C 0.00104 0.06296 0.00208 0.0669 0.00313 0.0713 C 0.0069 0.08843 0.00247 0.07199 0.00625 0.08518 C 0.00573 0.10093 0.00573 0.11667 0.00469 0.13241 C 0.00417 0.13889 0.00234 0.14514 0.00156 0.15185 C -0.00065 0.16968 -0.00065 0.17106 -0.00312 0.18796 C -0.00365 0.1912 -0.00417 0.19444 -0.00469 0.19768 C -0.00521 0.19954 -0.00586 0.20116 -0.00625 0.20324 C -0.00768 0.20856 -0.00872 0.21435 -0.01016 0.21991 C -0.01094 0.22268 -0.0112 0.22616 -0.0125 0.22824 C -0.01784 0.23611 -0.02383 0.24282 -0.02969 0.24907 C -0.03138 0.25069 -0.03346 0.25069 -0.03516 0.25185 C -0.03711 0.25301 -0.03893 0.2544 -0.04062 0.25602 C -0.05573 0.26805 -0.03385 0.25046 -0.04609 0.26157 C -0.04779 0.26296 -0.05091 0.26366 -0.05234 0.26435 C -0.05612 0.26343 -0.05846 0.26458 -0.06094 0.26018 C -0.06172 0.2588 -0.06211 0.25741 -0.0625 0.25602 C -0.06289 0.25463 -0.06328 0.25185 -0.06328 0.25208 " pathEditMode="fixed" rAng="0" ptsTypes="AAAAAAAAAAAAAAAAAAA">
                                          <p:cBhvr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52" y="10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7" grpId="1" animBg="1"/>
          <p:bldP spid="7" grpId="2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Shadow"/>
          <p:cNvSpPr txBox="1"/>
          <p:nvPr/>
        </p:nvSpPr>
        <p:spPr>
          <a:xfrm>
            <a:off x="8497951" y="462841"/>
            <a:ext cx="7598974" cy="515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spcBef>
                <a:spcPct val="0"/>
              </a:spcBef>
              <a:buNone/>
              <a:defRPr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Or as a graph…</a:t>
            </a:r>
            <a:endParaRPr lang="ru-RU" sz="3600" dirty="0">
              <a:solidFill>
                <a:schemeClr val="bg1">
                  <a:alpha val="34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6" name="Connections placeholder"/>
          <p:cNvSpPr txBox="1"/>
          <p:nvPr/>
        </p:nvSpPr>
        <p:spPr>
          <a:xfrm>
            <a:off x="0" y="1152436"/>
            <a:ext cx="12192000" cy="5705564"/>
          </a:xfrm>
          <a:prstGeom prst="rect">
            <a:avLst/>
          </a:prstGeom>
          <a:blipFill dpi="0" rotWithShape="1">
            <a:blip r:embed="rId2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32" name="Connections Fadi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2436"/>
            <a:ext cx="12192000" cy="5705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489"/>
            <a:ext cx="9905998" cy="1182855"/>
          </a:xfrm>
        </p:spPr>
        <p:txBody>
          <a:bodyPr/>
          <a:lstStyle/>
          <a:p>
            <a:r>
              <a:rPr lang="en-US" dirty="0" smtClean="0"/>
              <a:t>Or as a </a:t>
            </a:r>
            <a:r>
              <a:rPr lang="en-US" dirty="0" smtClean="0">
                <a:solidFill>
                  <a:schemeClr val="accent5"/>
                </a:solidFill>
              </a:rPr>
              <a:t>graph…</a:t>
            </a:r>
            <a:endParaRPr lang="ru-RU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5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0000">
        <p14:pan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-0.77304 -0.00509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59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ord Cloud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8362" y="6964063"/>
            <a:ext cx="7915275" cy="5172075"/>
          </a:xfrm>
          <a:prstGeom prst="rect">
            <a:avLst/>
          </a:prstGeom>
          <a:effectLst>
            <a:outerShdw blurRad="127000" sx="104000" sy="104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4" name="Skills &amp; Expertise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00171" y="159617"/>
            <a:ext cx="6379284" cy="6538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683694" y="2468885"/>
            <a:ext cx="5659195" cy="2095500"/>
          </a:xfrm>
        </p:spPr>
        <p:txBody>
          <a:bodyPr>
            <a:normAutofit/>
          </a:bodyPr>
          <a:lstStyle/>
          <a:p>
            <a:r>
              <a:rPr lang="en-US" spc="100" dirty="0" smtClean="0">
                <a:solidFill>
                  <a:schemeClr val="accent5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101600" dist="127000" dir="18900000" algn="bl" rotWithShape="0">
                    <a:prstClr val="black">
                      <a:alpha val="40000"/>
                    </a:prstClr>
                  </a:outerShdw>
                </a:effectLst>
              </a:rPr>
              <a:t>My SKILLS</a:t>
            </a:r>
            <a:r>
              <a:rPr lang="en-US" spc="100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101600" dist="127000" dir="18900000" algn="bl" rotWithShape="0">
                    <a:prstClr val="black">
                      <a:alpha val="40000"/>
                    </a:prstClr>
                  </a:outerShdw>
                </a:effectLst>
              </a:rPr>
              <a:t> 	as them seen 					externally</a:t>
            </a:r>
            <a:endParaRPr lang="ru-RU" spc="1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101600" dist="1270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1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0">
        <p14:pan/>
      </p:transition>
    </mc:Choice>
    <mc:Fallback xmlns="">
      <p:transition spd="slow" advTm="30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8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4" presetClass="path" presetSubtype="0" accel="50000" fill="hold" nodeType="withEffect" p14:presetBounceEnd="33000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 -2.59259E-6 L 0.00104 -0.95 " pathEditMode="relative" rAng="0" ptsTypes="AA" p14:bounceEnd="33000">
                                          <p:cBhvr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4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de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8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4" presetClass="path" presetSubtype="0" accel="50000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animMotion origin="layout" path="M 0 -2.59259E-6 L 0.00104 -0.95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4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6327772" y="2036981"/>
            <a:ext cx="6858003" cy="2784035"/>
          </a:xfrm>
          <a:prstGeom prst="rect">
            <a:avLst/>
          </a:prstGeom>
          <a:blipFill dpi="0" rotWithShape="1">
            <a:blip r:embed="rId2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Spot"/>
          <p:cNvSpPr/>
          <p:nvPr/>
        </p:nvSpPr>
        <p:spPr>
          <a:xfrm>
            <a:off x="309868" y="-528640"/>
            <a:ext cx="5739790" cy="573979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62000"/>
                </a:schemeClr>
              </a:gs>
              <a:gs pos="38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668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itle Shadow"/>
          <p:cNvSpPr txBox="1"/>
          <p:nvPr/>
        </p:nvSpPr>
        <p:spPr>
          <a:xfrm>
            <a:off x="11980582" y="1887908"/>
            <a:ext cx="1819134" cy="5675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spcBef>
                <a:spcPct val="0"/>
              </a:spcBef>
              <a:buNone/>
              <a:defRPr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JOBS</a:t>
            </a:r>
            <a:endParaRPr lang="ru-RU" dirty="0">
              <a:solidFill>
                <a:schemeClr val="bg1">
                  <a:alpha val="34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Bootom Text"/>
          <p:cNvSpPr>
            <a:spLocks noGrp="1"/>
          </p:cNvSpPr>
          <p:nvPr>
            <p:ph type="body" idx="1"/>
          </p:nvPr>
        </p:nvSpPr>
        <p:spPr>
          <a:xfrm>
            <a:off x="0" y="4343400"/>
            <a:ext cx="12191999" cy="1447800"/>
          </a:xfr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Enough of abstract skills! </a:t>
            </a:r>
            <a:endParaRPr lang="en-US" sz="3200" dirty="0" smtClean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tx1">
                    <a:lumMod val="95000"/>
                  </a:schemeClr>
                </a:solidFill>
              </a:rPr>
              <a:t>Let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see </a:t>
            </a:r>
            <a:r>
              <a:rPr lang="en-US" sz="3200" dirty="0">
                <a:solidFill>
                  <a:schemeClr val="accent3"/>
                </a:solidFill>
              </a:rPr>
              <a:t>how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 and </a:t>
            </a:r>
            <a:r>
              <a:rPr lang="en-US" sz="3200" dirty="0">
                <a:solidFill>
                  <a:schemeClr val="accent3"/>
                </a:solidFill>
              </a:rPr>
              <a:t>where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 I’ve gathered them</a:t>
            </a:r>
            <a:endParaRPr lang="ru-RU" sz="32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Jobs Title"/>
          <p:cNvSpPr>
            <a:spLocks noGrp="1"/>
          </p:cNvSpPr>
          <p:nvPr>
            <p:ph type="title"/>
          </p:nvPr>
        </p:nvSpPr>
        <p:spPr>
          <a:xfrm>
            <a:off x="1141412" y="577517"/>
            <a:ext cx="9905999" cy="3124199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/>
                </a:solidFill>
              </a:rPr>
              <a:t>Jobs</a:t>
            </a:r>
            <a:endParaRPr lang="ru-RU" sz="4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000">
        <p14:pan dir="u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5 0.0243 L -0.94505 0.01875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67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4837 L 0.27226 -0.06922 C 0.3289 -0.09561 0.41406 -0.1088 0.50377 -0.1088 C 0.60521 -0.1088 0.68698 -0.09561 0.74349 -0.06922 L 1.01653 0.04837 " pathEditMode="relative" rAng="0" ptsTypes="AAAAA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20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5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Year"/>
          <p:cNvSpPr txBox="1">
            <a:spLocks noChangeAspect="1"/>
          </p:cNvSpPr>
          <p:nvPr/>
        </p:nvSpPr>
        <p:spPr>
          <a:xfrm>
            <a:off x="13450" y="-10756"/>
            <a:ext cx="3184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 smtClean="0">
                <a:ln w="0"/>
                <a:solidFill>
                  <a:schemeClr val="bg1">
                    <a:alpha val="20000"/>
                  </a:schemeClr>
                </a:solidFill>
                <a:latin typeface="Lucida Console" panose="020B0609040504020204" pitchFamily="49" charset="0"/>
                <a:ea typeface="Adobe Gothic Std B" panose="020B0800000000000000" pitchFamily="34" charset="-128"/>
                <a:cs typeface="Lucida Sans Unicode" panose="020B0602030504020204" pitchFamily="34" charset="0"/>
              </a:rPr>
              <a:t>1994</a:t>
            </a:r>
            <a:endParaRPr lang="ru-RU" sz="8800" b="1" spc="-300" dirty="0">
              <a:ln w="0"/>
              <a:solidFill>
                <a:schemeClr val="bg1">
                  <a:alpha val="20000"/>
                </a:schemeClr>
              </a:solidFill>
              <a:latin typeface="Lucida Console" panose="020B0609040504020204" pitchFamily="49" charset="0"/>
              <a:ea typeface="Adobe Gothic Std B" panose="020B0800000000000000" pitchFamily="34" charset="-128"/>
              <a:cs typeface="Lucida Sans Unicode" panose="020B0602030504020204" pitchFamily="34" charset="0"/>
            </a:endParaRPr>
          </a:p>
        </p:txBody>
      </p:sp>
      <p:sp>
        <p:nvSpPr>
          <p:cNvPr id="5" name="Title Shadow"/>
          <p:cNvSpPr txBox="1"/>
          <p:nvPr/>
        </p:nvSpPr>
        <p:spPr>
          <a:xfrm>
            <a:off x="9676181" y="1376364"/>
            <a:ext cx="9104188" cy="6568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spcBef>
                <a:spcPct val="0"/>
              </a:spcBef>
              <a:buNone/>
              <a:defRPr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 err="1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Inzer</a:t>
            </a:r>
            <a:r>
              <a:rPr lang="en-US" sz="4400" dirty="0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 </a:t>
            </a:r>
            <a:r>
              <a:rPr lang="en-US" sz="3600" dirty="0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aka</a:t>
            </a:r>
            <a:r>
              <a:rPr lang="en-US" sz="4400" dirty="0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 </a:t>
            </a:r>
            <a:r>
              <a:rPr lang="en-US" sz="4400" dirty="0" err="1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Steepler</a:t>
            </a:r>
            <a:r>
              <a:rPr lang="en-US" sz="4400" dirty="0" smtClean="0">
                <a:solidFill>
                  <a:schemeClr val="bg1">
                    <a:alpha val="34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 Soft</a:t>
            </a:r>
            <a:endParaRPr lang="ru-RU" sz="4400" dirty="0">
              <a:solidFill>
                <a:schemeClr val="bg1">
                  <a:alpha val="34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pic>
        <p:nvPicPr>
          <p:cNvPr id="1028" name="Inzer Logo" descr="http://www.rinet.ru/~inzer/images/inzerlogo1.gif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6403">
            <a:off x="9087267" y="4033388"/>
            <a:ext cx="2083199" cy="2283187"/>
          </a:xfrm>
          <a:prstGeom prst="rect">
            <a:avLst/>
          </a:prstGeom>
          <a:ln>
            <a:noFill/>
          </a:ln>
          <a:effectLst>
            <a:outerShdw blurRad="368300" dist="266700" dir="5400000" algn="t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241300" dist="381000" dir="5400000" sx="130000" sy="130000" algn="t" rotWithShape="0">
              <a:prstClr val="black">
                <a:alpha val="69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 smtClean="0">
                <a:solidFill>
                  <a:schemeClr val="accent5"/>
                </a:solidFill>
              </a:rPr>
              <a:t>Inzer</a:t>
            </a:r>
            <a:r>
              <a:rPr lang="en-US" sz="4400" dirty="0" smtClean="0">
                <a:solidFill>
                  <a:schemeClr val="accent5"/>
                </a:solidFill>
              </a:rPr>
              <a:t> </a:t>
            </a:r>
            <a:r>
              <a:rPr lang="en-US" sz="3600" dirty="0" smtClean="0"/>
              <a:t>aka</a:t>
            </a:r>
            <a:r>
              <a:rPr lang="en-US" sz="4400" dirty="0" smtClean="0"/>
              <a:t> </a:t>
            </a:r>
            <a:r>
              <a:rPr lang="en-US" sz="4400" dirty="0" err="1" smtClean="0"/>
              <a:t>Steepler</a:t>
            </a:r>
            <a:r>
              <a:rPr lang="en-US" sz="4400" dirty="0" smtClean="0"/>
              <a:t> Soft</a:t>
            </a:r>
            <a:endParaRPr lang="ru-RU" sz="4400" dirty="0"/>
          </a:p>
        </p:txBody>
      </p:sp>
      <p:sp>
        <p:nvSpPr>
          <p:cNvPr id="3" name="Sim Language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8015288" cy="3124201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I’ve created translator the language in Windows GUI </a:t>
            </a:r>
            <a:r>
              <a:rPr lang="en-US" sz="3200" dirty="0" smtClean="0">
                <a:solidFill>
                  <a:schemeClr val="accent3"/>
                </a:solidFill>
              </a:rPr>
              <a:t>application constructor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And ‘ve continued development of the scripting engine for </a:t>
            </a:r>
            <a:r>
              <a:rPr lang="en-US" sz="3200" dirty="0" err="1" smtClean="0">
                <a:solidFill>
                  <a:schemeClr val="accent3"/>
                </a:solidFill>
              </a:rPr>
              <a:t>DataLine</a:t>
            </a:r>
            <a:r>
              <a:rPr lang="en-US" sz="3200" dirty="0" smtClean="0">
                <a:solidFill>
                  <a:schemeClr val="accent3"/>
                </a:solidFill>
              </a:rPr>
              <a:t> 2.0</a:t>
            </a:r>
            <a:r>
              <a:rPr lang="en-US" sz="3200" dirty="0" smtClean="0"/>
              <a:t> – Windows BBS program</a:t>
            </a:r>
            <a:endParaRPr lang="ru-RU" sz="3200" dirty="0"/>
          </a:p>
        </p:txBody>
      </p:sp>
      <p:sp>
        <p:nvSpPr>
          <p:cNvPr id="10" name="Inzer In Brief"/>
          <p:cNvSpPr>
            <a:spLocks noGrp="1"/>
          </p:cNvSpPr>
          <p:nvPr>
            <p:ph sz="half" idx="2"/>
          </p:nvPr>
        </p:nvSpPr>
        <p:spPr>
          <a:xfrm>
            <a:off x="1127125" y="2673350"/>
            <a:ext cx="8015288" cy="3124201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 err="1" smtClean="0"/>
              <a:t>Inzer</a:t>
            </a:r>
            <a:r>
              <a:rPr lang="en-US" sz="2800" dirty="0" smtClean="0"/>
              <a:t> was the </a:t>
            </a:r>
            <a:r>
              <a:rPr lang="en-US" sz="2800" dirty="0" smtClean="0">
                <a:solidFill>
                  <a:schemeClr val="accent3"/>
                </a:solidFill>
              </a:rPr>
              <a:t>only Russian Windows </a:t>
            </a:r>
            <a:r>
              <a:rPr lang="en-US" sz="2800" dirty="0" smtClean="0"/>
              <a:t>development house, and unique experience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Corel Chart, </a:t>
            </a:r>
            <a:r>
              <a:rPr lang="en-US" sz="2800" dirty="0" err="1" smtClean="0"/>
              <a:t>CyrWin</a:t>
            </a:r>
            <a:r>
              <a:rPr lang="en-US" sz="2800" dirty="0" smtClean="0"/>
              <a:t>, WIM, </a:t>
            </a:r>
            <a:r>
              <a:rPr lang="en-US" sz="2800" dirty="0" err="1" smtClean="0"/>
              <a:t>FaxLine</a:t>
            </a:r>
            <a:r>
              <a:rPr lang="en-US" sz="2800" dirty="0" smtClean="0"/>
              <a:t>, </a:t>
            </a:r>
            <a:r>
              <a:rPr lang="en-US" sz="2800" dirty="0" err="1" smtClean="0"/>
              <a:t>Dataline</a:t>
            </a:r>
            <a:r>
              <a:rPr lang="en-US" sz="2800" dirty="0" smtClean="0"/>
              <a:t> – at least one of these should sound familiar for you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34685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2000">
        <p14:pan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8815 -1.11111E-6 L -0.81563 -0.0030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8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75E-6 -2.59259E-6 L -0.59127 -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7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5400000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2" animBg="1"/>
      <p:bldP spid="10" grpId="0" animBg="1"/>
      <p:bldP spid="10" grpId="1" animBg="1"/>
      <p:bldP spid="10" grpId="2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ppt/theme/themeOverride2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ppt/theme/themeOverride3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9697</TotalTime>
  <Words>572</Words>
  <Application>Microsoft Office PowerPoint</Application>
  <PresentationFormat>Widescreen</PresentationFormat>
  <Paragraphs>93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Adobe Gothic Std B</vt:lpstr>
      <vt:lpstr>Arial</vt:lpstr>
      <vt:lpstr>Calibri</vt:lpstr>
      <vt:lpstr>Lucida Console</vt:lpstr>
      <vt:lpstr>Lucida Sans Unicode</vt:lpstr>
      <vt:lpstr>Segoe UI</vt:lpstr>
      <vt:lpstr>Segoe UI Semibold</vt:lpstr>
      <vt:lpstr>Wingdings</vt:lpstr>
      <vt:lpstr>Mesh</vt:lpstr>
      <vt:lpstr>TimurSAfin</vt:lpstr>
      <vt:lpstr>InBrief:</vt:lpstr>
      <vt:lpstr>Education</vt:lpstr>
      <vt:lpstr>Large connections network</vt:lpstr>
      <vt:lpstr>…using LinkedIn stats</vt:lpstr>
      <vt:lpstr>Or as a graph…</vt:lpstr>
      <vt:lpstr>My SKILLS  as them seen      externally</vt:lpstr>
      <vt:lpstr>Jobs</vt:lpstr>
      <vt:lpstr>Inzer aka Steepler Soft</vt:lpstr>
      <vt:lpstr>StatPro</vt:lpstr>
      <vt:lpstr>Intersystems</vt:lpstr>
      <vt:lpstr>Intel SoftSDV</vt:lpstr>
      <vt:lpstr>VCPUAPI</vt:lpstr>
      <vt:lpstr>Intel ZSIM*</vt:lpstr>
      <vt:lpstr>Intel  “NEXT-GEN” CPU performance  simulator</vt:lpstr>
      <vt:lpstr>Quotes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Safin, Timur</dc:creator>
  <cp:lastModifiedBy>Safin, Timur</cp:lastModifiedBy>
  <cp:revision>208</cp:revision>
  <dcterms:created xsi:type="dcterms:W3CDTF">2013-10-12T21:43:39Z</dcterms:created>
  <dcterms:modified xsi:type="dcterms:W3CDTF">2013-10-22T23:19:49Z</dcterms:modified>
</cp:coreProperties>
</file>